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7" r:id="rId2"/>
    <p:sldId id="287" r:id="rId3"/>
    <p:sldId id="288" r:id="rId4"/>
    <p:sldId id="258" r:id="rId5"/>
    <p:sldId id="259" r:id="rId6"/>
    <p:sldId id="260" r:id="rId7"/>
    <p:sldId id="263" r:id="rId8"/>
    <p:sldId id="264" r:id="rId9"/>
    <p:sldId id="262" r:id="rId10"/>
    <p:sldId id="291" r:id="rId11"/>
    <p:sldId id="284" r:id="rId12"/>
    <p:sldId id="268" r:id="rId13"/>
    <p:sldId id="267" r:id="rId14"/>
    <p:sldId id="265" r:id="rId15"/>
    <p:sldId id="285" r:id="rId16"/>
    <p:sldId id="292" r:id="rId17"/>
    <p:sldId id="269" r:id="rId18"/>
    <p:sldId id="293" r:id="rId19"/>
    <p:sldId id="294" r:id="rId20"/>
    <p:sldId id="286" r:id="rId21"/>
    <p:sldId id="275" r:id="rId22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182"/>
    <a:srgbClr val="8FB5E3"/>
    <a:srgbClr val="178782"/>
    <a:srgbClr val="187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73086" autoAdjust="0"/>
  </p:normalViewPr>
  <p:slideViewPr>
    <p:cSldViewPr snapToGrid="0">
      <p:cViewPr varScale="1">
        <p:scale>
          <a:sx n="85" d="100"/>
          <a:sy n="85" d="100"/>
        </p:scale>
        <p:origin x="22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city.phila.local\shares\Departments$\Commerce\DEVELOPMENT%20INITIATIVES\Sam\PopulationForPresentations.xlsx" TargetMode="External"/><Relationship Id="rId1" Type="http://schemas.openxmlformats.org/officeDocument/2006/relationships/image" Target="../media/image16.pn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</c:spPr>
          <c:invertIfNegative val="0"/>
          <c:pictureOptions>
            <c:pictureFormat val="stack"/>
          </c:pictureOptions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Population!$AG$43:$AG$51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Population!$AH$43:$AH$51</c:f>
              <c:numCache>
                <c:formatCode>_(* #,##0_);_(* \(#,##0\);_(* "-"??_);_(@_)</c:formatCode>
                <c:ptCount val="9"/>
                <c:pt idx="0">
                  <c:v>1488710</c:v>
                </c:pt>
                <c:pt idx="1">
                  <c:v>1493309</c:v>
                </c:pt>
                <c:pt idx="2">
                  <c:v>1499731</c:v>
                </c:pt>
                <c:pt idx="3">
                  <c:v>1514694</c:v>
                </c:pt>
                <c:pt idx="4">
                  <c:v>1528544</c:v>
                </c:pt>
                <c:pt idx="5">
                  <c:v>1539313</c:v>
                </c:pt>
                <c:pt idx="6">
                  <c:v>1550396</c:v>
                </c:pt>
                <c:pt idx="7">
                  <c:v>1556052</c:v>
                </c:pt>
                <c:pt idx="8">
                  <c:v>1560297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6B-4AD0-A804-67AA071290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6755184"/>
        <c:axId val="264015848"/>
      </c:barChart>
      <c:catAx>
        <c:axId val="26675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64015848"/>
        <c:crosses val="autoZero"/>
        <c:auto val="1"/>
        <c:lblAlgn val="ctr"/>
        <c:lblOffset val="100"/>
        <c:noMultiLvlLbl val="0"/>
      </c:catAx>
      <c:valAx>
        <c:axId val="264015848"/>
        <c:scaling>
          <c:orientation val="minMax"/>
          <c:min val="1460000"/>
        </c:scaling>
        <c:delete val="0"/>
        <c:axPos val="l"/>
        <c:numFmt formatCode="_(* #,##0_);_(* \(#,##0\);_(* &quot;-&quot;??_);_(@_)" sourceLinked="1"/>
        <c:majorTickMark val="out"/>
        <c:minorTickMark val="none"/>
        <c:tickLblPos val="nextTo"/>
        <c:crossAx val="2667551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113439209929212E-2"/>
          <c:y val="0.15760988826598568"/>
          <c:w val="0.640397370879488"/>
          <c:h val="0.81364080499358926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31169884006434684"/>
                  <c:y val="8.773351860429214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115-4155-9D1A-C180C13272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1475390173002573"/>
                  <c:y val="5.3217731974679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15-4155-9D1A-C180C13272E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8457108442607006"/>
                  <c:y val="0.1694534818410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15-4155-9D1A-C180C13272E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452956092352867E-2"/>
                  <c:y val="-9.03726468915476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115-4155-9D1A-C180C13272E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22582866230704216"/>
                  <c:y val="-3.849118456424441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115-4155-9D1A-C180C13272E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5538736265181288"/>
                  <c:y val="-0.1691169021099819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115-4155-9D1A-C180C13272E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9335735575425955"/>
                  <c:y val="-0.13014190184504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115-4155-9D1A-C180C13272E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5402627405949262"/>
                  <c:y val="0.150282152230971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115-4155-9D1A-C180C13272E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4742076595264303"/>
                  <c:y val="2.67957773660645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115-4155-9D1A-C180C13272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474747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Sheet1!$A$5:$A$13</c:f>
              <c:strCache>
                <c:ptCount val="9"/>
                <c:pt idx="0">
                  <c:v>Construction &amp; Mining</c:v>
                </c:pt>
                <c:pt idx="1">
                  <c:v>Manufacturing</c:v>
                </c:pt>
                <c:pt idx="2">
                  <c:v>Trade, Transportation, &amp; Utilities</c:v>
                </c:pt>
                <c:pt idx="3">
                  <c:v>Information</c:v>
                </c:pt>
                <c:pt idx="4">
                  <c:v>Financial Activities</c:v>
                </c:pt>
                <c:pt idx="5">
                  <c:v>Professional &amp; Business Services</c:v>
                </c:pt>
                <c:pt idx="6">
                  <c:v>Education &amp; Health Services</c:v>
                </c:pt>
                <c:pt idx="7">
                  <c:v>Leisure &amp; Hospitality</c:v>
                </c:pt>
                <c:pt idx="8">
                  <c:v>Other Services</c:v>
                </c:pt>
              </c:strCache>
            </c:strRef>
          </c:cat>
          <c:val>
            <c:numRef>
              <c:f>Sheet1!$C$5:$C$13</c:f>
              <c:numCache>
                <c:formatCode>0.0%</c:formatCode>
                <c:ptCount val="9"/>
                <c:pt idx="0">
                  <c:v>1.6000000000000004E-2</c:v>
                </c:pt>
                <c:pt idx="1">
                  <c:v>3.2000000000000008E-2</c:v>
                </c:pt>
                <c:pt idx="2">
                  <c:v>0.13700000000000001</c:v>
                </c:pt>
                <c:pt idx="3">
                  <c:v>1.7000000000000005E-2</c:v>
                </c:pt>
                <c:pt idx="4">
                  <c:v>6.2000000000000013E-2</c:v>
                </c:pt>
                <c:pt idx="5">
                  <c:v>0.13</c:v>
                </c:pt>
                <c:pt idx="6">
                  <c:v>0.31600000000000006</c:v>
                </c:pt>
                <c:pt idx="7">
                  <c:v>9.7000000000000017E-2</c:v>
                </c:pt>
                <c:pt idx="8">
                  <c:v>4.200000000000001E-2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115-4155-9D1A-C180C1327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528E1-7F32-4486-83A4-A3D15B044141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2C7B5-4E02-4384-ABEE-685877997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13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6F6E2B5B-7FA7-4369-BCA3-C1D49F91D4BA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B31698B-774B-4B09-A980-D5645DDF6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9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16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40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976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2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5007-5730-4658-9490-D2B572A6EB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7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69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</a:t>
            </a:r>
            <a:r>
              <a:rPr lang="en-US" baseline="0" dirty="0" smtClean="0"/>
              <a:t> Pew: “Among the nation’s 30 largest cities, Philadelphia’s gain in young-adult population has been as large as any, measured by the percentage-point change in the age group’s share of the overall city head count.” http://www.pewtrusts.org/en/research-and-analysis/reports/2014/01/21/millennials-in-philadelphia-a-promising-but-fragile-boom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70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73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</a:t>
            </a:r>
            <a:r>
              <a:rPr lang="en-US" baseline="0" dirty="0" smtClean="0"/>
              <a:t> Pew: “Among the nation’s 30 largest cities, Philadelphia’s gain in young-adult population has been as large as any, measured by the percentage-point change in the age group’s share of the overall city head count.” http://www.pewtrusts.org/en/research-and-analysis/reports/2014/01/21/millennials-in-philadelphia-a-promising-but-fragile-boom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23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Manufacturing share shrank the most, </a:t>
            </a:r>
            <a:r>
              <a:rPr lang="en-US" dirty="0" err="1" smtClean="0"/>
              <a:t>Eds</a:t>
            </a:r>
            <a:r>
              <a:rPr lang="en-US" dirty="0" smtClean="0"/>
              <a:t> and Meds grew the most.  Construction + Manufacturing = goods producing.  This is just for private sector employment, not including government.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87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F9BED-DE17-438E-A925-26962A59F46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2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C0D-0949-4134-90C1-229073DD40D1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18BCB-BB66-48B7-A0B0-4F17D8E0FB26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1AEA-8224-47D4-9790-F087115CF2A7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5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2B5E-32E5-4D56-ABF1-BA0E58EF4462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6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CF98-4F32-4D16-AAA7-A51EFAD4FE73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2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2F18-8E79-4720-BDD8-DDE5506B7711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0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E849-B444-414E-8F1E-9B8825602C12}" type="datetime1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8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F22D-2414-4C5E-B497-A1C3C40B227F}" type="datetime1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209A-5CC8-4AD6-90EC-5C249CFFC543}" type="datetime1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5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CD8E-82FC-4A51-B068-3E5D145F8ED1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9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A695-3942-4EA7-8152-9D5F2EB2EF1E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23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A1C3A-E3AD-4758-91B5-6066660EEA63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9C2E8-588A-4D38-A743-83D98A18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2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gif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17" Type="http://schemas.openxmlformats.org/officeDocument/2006/relationships/image" Target="../media/image43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gif"/><Relationship Id="rId10" Type="http://schemas.openxmlformats.org/officeDocument/2006/relationships/image" Target="../media/image36.jpg"/><Relationship Id="rId19" Type="http://schemas.openxmlformats.org/officeDocument/2006/relationships/image" Target="../media/image45.jpe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26" Type="http://schemas.openxmlformats.org/officeDocument/2006/relationships/image" Target="../media/image73.png"/><Relationship Id="rId39" Type="http://schemas.openxmlformats.org/officeDocument/2006/relationships/image" Target="../media/image86.png"/><Relationship Id="rId3" Type="http://schemas.openxmlformats.org/officeDocument/2006/relationships/image" Target="../media/image50.jpe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42" Type="http://schemas.openxmlformats.org/officeDocument/2006/relationships/image" Target="../media/image89.jpeg"/><Relationship Id="rId47" Type="http://schemas.openxmlformats.org/officeDocument/2006/relationships/image" Target="../media/image94.jpeg"/><Relationship Id="rId50" Type="http://schemas.openxmlformats.org/officeDocument/2006/relationships/image" Target="../media/image97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gif"/><Relationship Id="rId25" Type="http://schemas.openxmlformats.org/officeDocument/2006/relationships/image" Target="../media/image72.jpeg"/><Relationship Id="rId33" Type="http://schemas.openxmlformats.org/officeDocument/2006/relationships/image" Target="../media/image80.png"/><Relationship Id="rId38" Type="http://schemas.openxmlformats.org/officeDocument/2006/relationships/image" Target="../media/image85.png"/><Relationship Id="rId46" Type="http://schemas.openxmlformats.org/officeDocument/2006/relationships/image" Target="../media/image93.png"/><Relationship Id="rId2" Type="http://schemas.openxmlformats.org/officeDocument/2006/relationships/image" Target="../media/image49.jpeg"/><Relationship Id="rId16" Type="http://schemas.openxmlformats.org/officeDocument/2006/relationships/image" Target="../media/image63.png"/><Relationship Id="rId20" Type="http://schemas.openxmlformats.org/officeDocument/2006/relationships/image" Target="../media/image67.jpeg"/><Relationship Id="rId29" Type="http://schemas.openxmlformats.org/officeDocument/2006/relationships/image" Target="../media/image76.png"/><Relationship Id="rId41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37" Type="http://schemas.openxmlformats.org/officeDocument/2006/relationships/image" Target="../media/image84.png"/><Relationship Id="rId40" Type="http://schemas.openxmlformats.org/officeDocument/2006/relationships/image" Target="../media/image87.png"/><Relationship Id="rId45" Type="http://schemas.openxmlformats.org/officeDocument/2006/relationships/image" Target="../media/image92.png"/><Relationship Id="rId5" Type="http://schemas.openxmlformats.org/officeDocument/2006/relationships/image" Target="../media/image52.png"/><Relationship Id="rId15" Type="http://schemas.openxmlformats.org/officeDocument/2006/relationships/image" Target="../media/image62.gif"/><Relationship Id="rId23" Type="http://schemas.openxmlformats.org/officeDocument/2006/relationships/image" Target="../media/image70.jpeg"/><Relationship Id="rId28" Type="http://schemas.openxmlformats.org/officeDocument/2006/relationships/image" Target="../media/image75.png"/><Relationship Id="rId36" Type="http://schemas.openxmlformats.org/officeDocument/2006/relationships/image" Target="../media/image83.png"/><Relationship Id="rId49" Type="http://schemas.openxmlformats.org/officeDocument/2006/relationships/image" Target="../media/image96.jpeg"/><Relationship Id="rId10" Type="http://schemas.openxmlformats.org/officeDocument/2006/relationships/image" Target="../media/image57.jpe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4" Type="http://schemas.openxmlformats.org/officeDocument/2006/relationships/image" Target="../media/image91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Relationship Id="rId27" Type="http://schemas.openxmlformats.org/officeDocument/2006/relationships/image" Target="../media/image74.png"/><Relationship Id="rId30" Type="http://schemas.openxmlformats.org/officeDocument/2006/relationships/image" Target="../media/image77.gif"/><Relationship Id="rId35" Type="http://schemas.openxmlformats.org/officeDocument/2006/relationships/image" Target="../media/image82.png"/><Relationship Id="rId43" Type="http://schemas.openxmlformats.org/officeDocument/2006/relationships/image" Target="../media/image90.jpeg"/><Relationship Id="rId48" Type="http://schemas.openxmlformats.org/officeDocument/2006/relationships/image" Target="../media/image95.gif"/><Relationship Id="rId8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ityLogoBellHorizontal100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137" y="5854512"/>
            <a:ext cx="1960310" cy="992407"/>
          </a:xfrm>
          <a:prstGeom prst="rect">
            <a:avLst/>
          </a:prstGeom>
        </p:spPr>
      </p:pic>
      <p:pic>
        <p:nvPicPr>
          <p:cNvPr id="8" name="Picture 7" descr="CVB Skyline from Comcast.jpg"/>
          <p:cNvPicPr>
            <a:picLocks noChangeAspect="1"/>
          </p:cNvPicPr>
          <p:nvPr/>
        </p:nvPicPr>
        <p:blipFill>
          <a:blip r:embed="rId4" cstate="print"/>
          <a:srcRect t="3751"/>
          <a:stretch>
            <a:fillRect/>
          </a:stretch>
        </p:blipFill>
        <p:spPr>
          <a:xfrm>
            <a:off x="0" y="2"/>
            <a:ext cx="9144000" cy="58655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375" y="440015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Philadelphia</a:t>
            </a:r>
          </a:p>
          <a:p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Smart City. Smart Choice.</a:t>
            </a:r>
            <a:endParaRPr lang="en-US" i="1" dirty="0">
              <a:solidFill>
                <a:srgbClr val="474747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</p:txBody>
      </p:sp>
      <p:sp>
        <p:nvSpPr>
          <p:cNvPr id="5" name="AutoShape 2" descr="Image result for Philadelphia insurance compan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43600" y="24759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June 21, 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6145270"/>
            <a:ext cx="2178401" cy="4148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6145270"/>
            <a:ext cx="1805050" cy="5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7190" y="30480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People: Home to top universities &amp; hospitals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7AEC7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213805"/>
            <a:ext cx="1240358" cy="12403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49" y="1290549"/>
            <a:ext cx="2720188" cy="764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9" b="24532"/>
          <a:stretch/>
        </p:blipFill>
        <p:spPr>
          <a:xfrm>
            <a:off x="3279140" y="2321908"/>
            <a:ext cx="2311396" cy="955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10" y="2173701"/>
            <a:ext cx="3230880" cy="888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9" y="3079246"/>
            <a:ext cx="2734998" cy="751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76" y="3541653"/>
            <a:ext cx="1140598" cy="1140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7" y="5845143"/>
            <a:ext cx="2200544" cy="703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23" y="3612654"/>
            <a:ext cx="1218492" cy="8942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83" y="5642016"/>
            <a:ext cx="1598448" cy="10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55" y="2221765"/>
            <a:ext cx="1242596" cy="6790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40" y="5423164"/>
            <a:ext cx="1886678" cy="1222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5" y="4643050"/>
            <a:ext cx="1337902" cy="998966"/>
          </a:xfrm>
          <a:prstGeom prst="rect">
            <a:avLst/>
          </a:prstGeom>
        </p:spPr>
      </p:pic>
      <p:pic>
        <p:nvPicPr>
          <p:cNvPr id="1026" name="Picture 2" descr="http://s3.amazonaws.com/suh-s3-nfs/companyProfileImages/740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0" b="33843"/>
          <a:stretch/>
        </p:blipFill>
        <p:spPr bwMode="auto">
          <a:xfrm>
            <a:off x="1964405" y="4698109"/>
            <a:ext cx="2181225" cy="67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bxfoundation.org/images/logos/chop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78" y="1154486"/>
            <a:ext cx="16668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iffanys.everstoneassocia.netdna-cdn.com/media/wysiwyg/Penn_Hospital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4" y="4029044"/>
            <a:ext cx="2040872" cy="5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hnemann University Hospit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09" y="4873242"/>
            <a:ext cx="2442860" cy="47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37" y="5830824"/>
            <a:ext cx="20955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en/thumb/b/b5/Albert_Einstein_Medial_Center_Philadelphia_Logo.jpg/220px-Albert_Einstein_Medial_Center_Philadelphia_Log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73" y="4334471"/>
            <a:ext cx="209550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usnews.com/img/health-logos_3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77" y="1167620"/>
            <a:ext cx="20955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8" descr="Magee Rehab Logo"/>
          <p:cNvSpPr>
            <a:spLocks noChangeAspect="1" noChangeArrowheads="1"/>
          </p:cNvSpPr>
          <p:nvPr/>
        </p:nvSpPr>
        <p:spPr bwMode="auto">
          <a:xfrm flipH="1" flipV="1">
            <a:off x="-2171700" y="160338"/>
            <a:ext cx="2327275" cy="232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http://ww1.prweb.com/prfiles/2015/02/12/12677277/gI_145424_Magee%20logo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77" y="3321912"/>
            <a:ext cx="1801566" cy="72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3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6"/>
          <a:stretch/>
        </p:blipFill>
        <p:spPr bwMode="auto">
          <a:xfrm>
            <a:off x="4762" y="978195"/>
            <a:ext cx="9139237" cy="588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9580" y="25695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City: </a:t>
            </a: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Philadelphia is a Life Sciences Hub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07309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45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Janssen_Hor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42" y="1654941"/>
            <a:ext cx="2867830" cy="8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ww.logoeps.net/wp-content/uploads/2013/06/AmerisourceBergen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9302"/>
            <a:ext cx="2438400" cy="6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yourfashionsuperstore.com/_Media/burlington_coat_factory-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4436563"/>
            <a:ext cx="1895475" cy="69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076" y="6080343"/>
            <a:ext cx="1526875" cy="61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://upload.wikimedia.org/wikipedia/en/thumb/5/5f/Cigna_logo.svg/954px-Cigna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68" y="2063066"/>
            <a:ext cx="795970" cy="8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saldef.org/wp-content/uploads/2012/09/Comcast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66035"/>
            <a:ext cx="1900238" cy="5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://www.acc.com/chapters/del/images/CozenOConnor-2013_Logo-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668" y="5694562"/>
            <a:ext cx="1640681" cy="4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://ausasustainingmembers.searchablelisting.com/logos_storage/DZ-Logo_Day%20&amp;%20Zimmermann%20Munition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478" y="5140575"/>
            <a:ext cx="1137282" cy="7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interactionassociates.com/sites/default/files/client_stories/DuPont%20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991" y="1332737"/>
            <a:ext cx="1371600" cy="58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://medicine.osu.edu/residents/residencymap/PublishingImages/genesi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03" y="6400802"/>
            <a:ext cx="2406653" cy="4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l1.yimg.com/bt/api/res/1.2/abiULBF2DqkFXIU3Rqfzpg--/YXBwaWQ9eW5ld3M7cT04NQ--/http:/photos.prnewswire.com/prnvar/20140218/PH66687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630" y="3526018"/>
            <a:ext cx="1157687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://abovethelaw.com/wp-content/uploads/2011/11/Morgan-Lewis-Bockius-MLB-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577" y="3237311"/>
            <a:ext cx="1039347" cy="57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://www.thetowndish.com/files/2014/05/qvc-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184627"/>
            <a:ext cx="961175" cy="9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http://upload.wikimedia.org/wikipedia/en/3/32/Susquehanna_ig_logo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60960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://www.theenergyguyatugi.com/images/ugi-logo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78" y="788857"/>
            <a:ext cx="1457617" cy="8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7" name="Picture 37" descr="http://totbargains.com/test123/wp-content/uploads/2011/02/CHOP-logo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48" y="4580872"/>
            <a:ext cx="1860645" cy="74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9" name="Picture 39" descr="https://ecom.ibx.com/ibx/images/backgrounds/logo_ibxcom.gif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2"/>
          <a:stretch/>
        </p:blipFill>
        <p:spPr bwMode="auto">
          <a:xfrm>
            <a:off x="3622241" y="5958967"/>
            <a:ext cx="1994040" cy="42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1631202"/>
            <a:ext cx="1213204" cy="63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http://www.allsewnuppa.com/images_logos/BBLogo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12" y="3814726"/>
            <a:ext cx="1138025" cy="6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3" name="Picture 4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28" y="3060120"/>
            <a:ext cx="1476545" cy="59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5" name="Picture 45" descr="http://www.medzilla.com/images/shire_blue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807" y="1727425"/>
            <a:ext cx="15348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7" name="Picture 47" descr="http://www.lifestylehearingsolutions.com/wp-content/uploads/2013/11/Logo_Siemens_lrg_tucson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14" y="6445305"/>
            <a:ext cx="1366183" cy="3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9" name="Picture 49" descr="http://upload.wikimedia.org/wikipedia/en/thumb/4/47/Subaru_logo.svg/1280px-Subaru_logo.svg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84" y="3830275"/>
            <a:ext cx="1186597" cy="6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1" name="Picture 51" descr="http://www.gothamchamberopera.org/images/pages/TD-Bank-logo.jpe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495" y="3506000"/>
            <a:ext cx="1455929" cy="5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Lockheed Martin.sv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75" y="1397848"/>
            <a:ext cx="2582985" cy="43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Aramark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22" y="4683432"/>
            <a:ext cx="1959956" cy="4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he Dow Chemical Company Logo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08" y="2527378"/>
            <a:ext cx="1455923" cy="5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sap"/>
          <p:cNvSpPr>
            <a:spLocks noChangeAspect="1" noChangeArrowheads="1"/>
          </p:cNvSpPr>
          <p:nvPr/>
        </p:nvSpPr>
        <p:spPr bwMode="auto">
          <a:xfrm>
            <a:off x="155577" y="-685800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ap"/>
          <p:cNvSpPr>
            <a:spLocks noChangeAspect="1" noChangeArrowheads="1"/>
          </p:cNvSpPr>
          <p:nvPr/>
        </p:nvSpPr>
        <p:spPr bwMode="auto">
          <a:xfrm>
            <a:off x="307977" y="-533400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SAP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375" y="3923249"/>
            <a:ext cx="1011228" cy="5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oeing.com/assets/images/spacer.gif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58763"/>
            <a:ext cx="304800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boeing.com/assets/images/spacer.gif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106363"/>
            <a:ext cx="304800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oeing-Logo.sv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98" y="3242943"/>
            <a:ext cx="1905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Image result for astrazeneca"/>
          <p:cNvSpPr>
            <a:spLocks noChangeAspect="1" noChangeArrowheads="1"/>
          </p:cNvSpPr>
          <p:nvPr/>
        </p:nvSpPr>
        <p:spPr bwMode="auto">
          <a:xfrm>
            <a:off x="460377" y="-381000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4" name="Picture 16" descr="AstraZeneca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23" y="5243168"/>
            <a:ext cx="1402895" cy="8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Unisys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69" y="1820884"/>
            <a:ext cx="1229513" cy="3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fizer.com/sites/default/files/images/common/pfizer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43" y="5319577"/>
            <a:ext cx="888532" cy="5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1" y="5265864"/>
            <a:ext cx="1467119" cy="268972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7" y="5866908"/>
            <a:ext cx="1189762" cy="43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86989" y="5941302"/>
            <a:ext cx="906236" cy="6858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46853" y="4699672"/>
            <a:ext cx="965200" cy="965200"/>
          </a:xfrm>
          <a:prstGeom prst="rect">
            <a:avLst/>
          </a:prstGeom>
        </p:spPr>
      </p:pic>
      <p:sp>
        <p:nvSpPr>
          <p:cNvPr id="47" name="Title 1"/>
          <p:cNvSpPr txBox="1">
            <a:spLocks/>
          </p:cNvSpPr>
          <p:nvPr/>
        </p:nvSpPr>
        <p:spPr>
          <a:xfrm>
            <a:off x="487680" y="2286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City: Leading Employers in Greater Philadelphia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53" name="Picture 33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5" y="4724402"/>
            <a:ext cx="1832993" cy="54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88" y="6216960"/>
            <a:ext cx="1532764" cy="384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593" y="3783740"/>
            <a:ext cx="1330949" cy="621837"/>
          </a:xfrm>
          <a:prstGeom prst="rect">
            <a:avLst/>
          </a:prstGeom>
        </p:spPr>
      </p:pic>
      <p:pic>
        <p:nvPicPr>
          <p:cNvPr id="49" name="Picture 2" descr="https://static.pepboys.com/images/eServe2.0/content_pages/about_us/pepboys-logo-small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029" y="4338630"/>
            <a:ext cx="1752600" cy="8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Merck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11" y="1384119"/>
            <a:ext cx="1536991" cy="4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6" y="3126089"/>
            <a:ext cx="1410511" cy="477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64" y="2472980"/>
            <a:ext cx="1507674" cy="615880"/>
          </a:xfrm>
          <a:prstGeom prst="rect">
            <a:avLst/>
          </a:prstGeom>
        </p:spPr>
      </p:pic>
      <p:pic>
        <p:nvPicPr>
          <p:cNvPr id="1026" name="Picture 2" descr="FMC.com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24" y="2615630"/>
            <a:ext cx="1390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eb.wtcphila.org/external/WCPages/wcmedia/images/holt%20logistics%20logo_242352817.jpg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9" b="49677"/>
          <a:stretch/>
        </p:blipFill>
        <p:spPr bwMode="auto">
          <a:xfrm>
            <a:off x="4389625" y="1346543"/>
            <a:ext cx="2593710" cy="3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artlett.ca/BartlettWeb.nsf/Chemtura.gif"/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4667" r="33861" b="23333"/>
          <a:stretch/>
        </p:blipFill>
        <p:spPr bwMode="auto">
          <a:xfrm>
            <a:off x="6262882" y="5319577"/>
            <a:ext cx="1416868" cy="7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raftcans.com/craftcanspics/crownlogo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" y="3904062"/>
            <a:ext cx="1909192" cy="5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eblinc.weblinc.netdna-cdn.com/wp-content/uploads/2013/03/logo-urbn.png"/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 t="14222" r="29310" b="18223"/>
          <a:stretch/>
        </p:blipFill>
        <p:spPr bwMode="auto">
          <a:xfrm>
            <a:off x="1702132" y="2755785"/>
            <a:ext cx="676652" cy="59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152400"/>
            <a:ext cx="8382000" cy="11430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280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Smart City: A young and talented workforce drives Philadelphia’s diverse and balanced </a:t>
            </a:r>
            <a:r>
              <a:rPr lang="en-US" dirty="0" smtClean="0"/>
              <a:t>economy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562600" y="3529969"/>
            <a:ext cx="3124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D4D4D"/>
                </a:solidFill>
                <a:latin typeface="Tahoma" pitchFamily="34" charset="0"/>
                <a:cs typeface="Tahoma" pitchFamily="34" charset="0"/>
              </a:rPr>
              <a:t>Education and health services recorded the largest employment gain, adding more than </a:t>
            </a:r>
            <a:r>
              <a:rPr lang="en-US" sz="1600" b="1" dirty="0">
                <a:solidFill>
                  <a:srgbClr val="4D4D4D"/>
                </a:solidFill>
                <a:latin typeface="Tahoma" pitchFamily="34" charset="0"/>
                <a:cs typeface="Tahoma" pitchFamily="34" charset="0"/>
              </a:rPr>
              <a:t>11,000 jobs in Philadelphia since November 2012.</a:t>
            </a:r>
          </a:p>
          <a:p>
            <a:endParaRPr lang="en-US" sz="1600" dirty="0">
              <a:solidFill>
                <a:srgbClr val="4D4D4D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6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Greater Philadelphia is the </a:t>
            </a:r>
            <a:r>
              <a:rPr lang="en-US" sz="1600" b="1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1600" b="1" baseline="300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nd</a:t>
            </a:r>
            <a:r>
              <a:rPr lang="en-US" sz="1600" b="1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 largest </a:t>
            </a:r>
            <a:r>
              <a:rPr lang="en-US" sz="16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medical research &amp; education center in the United States</a:t>
            </a:r>
            <a:r>
              <a:rPr lang="en-US" sz="1600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en-US" sz="1600" dirty="0">
              <a:solidFill>
                <a:srgbClr val="474747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-304800" y="774412"/>
          <a:ext cx="73152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5562600" y="6396335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>
                <a:solidFill>
                  <a:prstClr val="black"/>
                </a:solidFill>
              </a:rPr>
              <a:t>Source: Bureau of Labor Statistics. Quarterly Census of Employment and Wages, </a:t>
            </a:r>
            <a:r>
              <a:rPr lang="en-US" sz="800" i="1" dirty="0" smtClean="0">
                <a:solidFill>
                  <a:prstClr val="black"/>
                </a:solidFill>
              </a:rPr>
              <a:t>2015. </a:t>
            </a:r>
            <a:r>
              <a:rPr lang="en-US" sz="800" i="1" dirty="0">
                <a:solidFill>
                  <a:prstClr val="black"/>
                </a:solidFill>
              </a:rPr>
              <a:t>Does not include public sector employment.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14089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Location: The city’s transportation system supports commuting patterns millennials </a:t>
            </a: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seek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 descr="G:\G_DEFENS\Marketing Materials\Maps\Navy Yard Context.jpg"/>
          <p:cNvPicPr>
            <a:picLocks noChangeAspect="1" noChangeArrowheads="1"/>
          </p:cNvPicPr>
          <p:nvPr/>
        </p:nvPicPr>
        <p:blipFill>
          <a:blip r:embed="rId3" cstate="print"/>
          <a:srcRect l="6178" t="12691" r="5992" b="15993"/>
          <a:stretch>
            <a:fillRect/>
          </a:stretch>
        </p:blipFill>
        <p:spPr bwMode="auto">
          <a:xfrm>
            <a:off x="3962400" y="1516404"/>
            <a:ext cx="4648200" cy="488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lowchart: Delay 3"/>
          <p:cNvSpPr/>
          <p:nvPr/>
        </p:nvSpPr>
        <p:spPr>
          <a:xfrm>
            <a:off x="3886200" y="1752600"/>
            <a:ext cx="1905000" cy="818584"/>
          </a:xfrm>
          <a:prstGeom prst="flowChartDelay">
            <a:avLst/>
          </a:prstGeom>
          <a:solidFill>
            <a:schemeClr val="accent4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" y="1209195"/>
            <a:ext cx="2057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FACT: Nearly 300,000 riders take transit into Center City daily.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Millennials have the lowest rate of car ownership and listed “location” as a top factor when considering a job.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26.8% of workers in Philadelphia travel to work on public transit, and another 8.2% walk to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Philadelphia has the largest share of bike commuters of the nation’s largest cities.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477714"/>
            <a:ext cx="419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Sources: </a:t>
            </a:r>
            <a:r>
              <a:rPr lang="en-US" sz="800" i="1" dirty="0" err="1"/>
              <a:t>Pricewaterhouse</a:t>
            </a:r>
            <a:r>
              <a:rPr lang="en-US" sz="800" i="1" dirty="0"/>
              <a:t> Cooper, US Census Bureau ACS 2014 1-yr Estimates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/>
          <a:stretch/>
        </p:blipFill>
        <p:spPr>
          <a:xfrm>
            <a:off x="2286000" y="1134700"/>
            <a:ext cx="6858000" cy="53430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12137" r="3637" b="10085"/>
          <a:stretch/>
        </p:blipFill>
        <p:spPr>
          <a:xfrm>
            <a:off x="105507" y="2916800"/>
            <a:ext cx="6106693" cy="39411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8965" y="39479"/>
            <a:ext cx="9220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City: Co-working and incubator spaces allow young life science and IT firms to thrive in Philadelphia 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19905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27976" y="1278829"/>
            <a:ext cx="41315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Philadelphia is home to more than: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Incubator Spaces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Maker Spaces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Co-Working Spaces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co-working spaces in Center City occupy over 200,000 square feet of space for innovation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City of Philadelphia’s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StartupPHL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 serves as a resource for local startups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0"/>
          <a:stretch/>
        </p:blipFill>
        <p:spPr>
          <a:xfrm>
            <a:off x="258965" y="1108720"/>
            <a:ext cx="4125466" cy="1728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t="18894"/>
          <a:stretch/>
        </p:blipFill>
        <p:spPr>
          <a:xfrm>
            <a:off x="6250748" y="4404060"/>
            <a:ext cx="2895600" cy="2065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1855" y="6361715"/>
            <a:ext cx="18822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Credit: Pipeline Co-Working Space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76200" y="228600"/>
            <a:ext cx="8686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City: Philadelphia’s Energy Renaissance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R:\Business Development\Presentations\2014\RR Slides_ Here For The Making\Gas Wells Drilled In Marcellus Sh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3933326" cy="24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400" y="1216997"/>
            <a:ext cx="467727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2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Marcellus Shale Opportunities</a:t>
            </a:r>
          </a:p>
          <a:p>
            <a:pPr marL="40481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Largest natural gas field in the </a:t>
            </a:r>
            <a:r>
              <a:rPr lang="en-US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US</a:t>
            </a:r>
            <a:endParaRPr lang="en-US" dirty="0">
              <a:solidFill>
                <a:srgbClr val="474747"/>
              </a:solidFill>
              <a:latin typeface="Tahoma" pitchFamily="34" charset="0"/>
              <a:cs typeface="Tahoma" pitchFamily="34" charset="0"/>
            </a:endParaRPr>
          </a:p>
          <a:p>
            <a:pPr marL="40481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Downstream opportunities in the </a:t>
            </a:r>
            <a:r>
              <a:rPr lang="en-US" dirty="0" err="1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Phila</a:t>
            </a:r>
            <a:r>
              <a:rPr lang="en-US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Region: manufacturing, chemicals, NGLs</a:t>
            </a:r>
          </a:p>
          <a:p>
            <a:pPr marL="40481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Bolstered by superior infrastructure: Top 3 emerging logistics hubs in the </a:t>
            </a:r>
            <a:r>
              <a:rPr lang="en-US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US</a:t>
            </a:r>
          </a:p>
          <a:p>
            <a:pPr marL="119062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Three Oil Refineries Repurposed</a:t>
            </a:r>
          </a:p>
          <a:p>
            <a:pPr marL="40481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Sunoco </a:t>
            </a:r>
            <a:r>
              <a:rPr lang="en-US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Logistics: Marcus </a:t>
            </a: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Hook </a:t>
            </a:r>
            <a:r>
              <a:rPr lang="en-US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natural </a:t>
            </a: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gas liquids (NGL) hub</a:t>
            </a:r>
          </a:p>
          <a:p>
            <a:pPr marL="40481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Monroe </a:t>
            </a:r>
            <a:r>
              <a:rPr lang="en-US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Energy: former </a:t>
            </a:r>
            <a:r>
              <a:rPr lang="en-US" dirty="0" err="1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ConocoPhilips</a:t>
            </a:r>
            <a:r>
              <a:rPr lang="en-US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 plant now produces jet fuel</a:t>
            </a:r>
          </a:p>
          <a:p>
            <a:pPr marL="40481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Philadelphia Energy Solutions/Carlyle Group: Largest </a:t>
            </a:r>
            <a:r>
              <a:rPr lang="en-US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oil refining complex on the Eastern seaboard processing 350k barrels of crude oil per day</a:t>
            </a:r>
          </a:p>
          <a:p>
            <a:pPr marL="40481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74747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40241" y="304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City: Where Are Companies Concentrated?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22248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1759" y="891321"/>
            <a:ext cx="4912242" cy="635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" y="1187296"/>
            <a:ext cx="4231759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2"/>
            <a:r>
              <a:rPr lang="en-US" sz="20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There are 3 main Commercial Business Districts in Philadelphia with high concentrations of companies:</a:t>
            </a:r>
          </a:p>
          <a:p>
            <a:pPr marL="576262"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Center </a:t>
            </a:r>
            <a:r>
              <a:rPr lang="en-US" sz="2000" b="1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City</a:t>
            </a:r>
          </a:p>
          <a:p>
            <a:pPr marL="576262"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2000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Traditional </a:t>
            </a:r>
            <a:r>
              <a:rPr lang="en-US" sz="20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downtown office district</a:t>
            </a:r>
          </a:p>
          <a:p>
            <a:pPr marL="576262"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University </a:t>
            </a:r>
            <a:r>
              <a:rPr lang="en-US" sz="2000" b="1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City</a:t>
            </a:r>
          </a:p>
          <a:p>
            <a:pPr marL="576262"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2000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Proximity to universities</a:t>
            </a:r>
          </a:p>
          <a:p>
            <a:pPr marL="576262"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-Innovation</a:t>
            </a:r>
            <a:endParaRPr lang="en-US" sz="2000" b="1" dirty="0">
              <a:solidFill>
                <a:srgbClr val="474747"/>
              </a:solidFill>
              <a:latin typeface="Tahoma" pitchFamily="34" charset="0"/>
              <a:cs typeface="Tahoma" pitchFamily="34" charset="0"/>
            </a:endParaRPr>
          </a:p>
          <a:p>
            <a:pPr marL="576262"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The Navy </a:t>
            </a:r>
            <a:r>
              <a:rPr lang="en-US" sz="2000" b="1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Yard</a:t>
            </a:r>
          </a:p>
          <a:p>
            <a:pPr marL="576262"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-Corporate campus</a:t>
            </a:r>
          </a:p>
          <a:p>
            <a:pPr marL="576262"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-145 companies</a:t>
            </a:r>
          </a:p>
          <a:p>
            <a:pPr marL="119062">
              <a:spcBef>
                <a:spcPts val="600"/>
              </a:spcBef>
              <a:spcAft>
                <a:spcPts val="600"/>
              </a:spcAft>
            </a:pPr>
            <a:endParaRPr lang="en-US" sz="2000" b="1" dirty="0">
              <a:solidFill>
                <a:srgbClr val="474747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 txBox="1">
            <a:spLocks/>
          </p:cNvSpPr>
          <p:nvPr/>
        </p:nvSpPr>
        <p:spPr bwMode="auto">
          <a:xfrm>
            <a:off x="8763000" y="6508750"/>
            <a:ext cx="3810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457200" eaLnBrk="1" hangingPunct="1"/>
            <a:fld id="{87E89A88-F235-4680-BC98-CC9BE84495AA}" type="slidenum">
              <a:rPr lang="en-US" sz="1400" smtClean="0">
                <a:solidFill>
                  <a:srgbClr val="000000"/>
                </a:solidFill>
              </a:rPr>
              <a:pPr defTabSz="457200" eaLnBrk="1" hangingPunct="1"/>
              <a:t>18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88135" y="6578293"/>
            <a:ext cx="84601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" hangingPunct="1"/>
            <a:r>
              <a:rPr lang="en-US" sz="1000" i="1" dirty="0">
                <a:solidFill>
                  <a:prstClr val="black"/>
                </a:solidFill>
                <a:latin typeface="Calibri"/>
              </a:rPr>
              <a:t>Source: </a:t>
            </a:r>
            <a:r>
              <a:rPr lang="en-US" sz="1000" i="1" dirty="0" smtClean="0">
                <a:solidFill>
                  <a:prstClr val="black"/>
                </a:solidFill>
                <a:latin typeface="Calibri"/>
              </a:rPr>
              <a:t>Philadelphia International Airport; Innovata schedule data via Diio online portal (YE 3Q16)				</a:t>
            </a:r>
            <a:endParaRPr lang="en-US" sz="10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AFN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468" y="4745354"/>
            <a:ext cx="2291195" cy="1517073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" name="Picture 5" descr="AwestMeetGree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162" y="1570697"/>
            <a:ext cx="2291195" cy="1501486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162" y="3160750"/>
            <a:ext cx="2296501" cy="1496363"/>
          </a:xfrm>
          <a:prstGeom prst="rect">
            <a:avLst/>
          </a:prstGeom>
          <a:noFill/>
          <a:ln w="3175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3097587" y="1431329"/>
            <a:ext cx="547889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Over 21 million annual O&amp;D passengers from this region including 17+ million traveling from PHL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Nearly </a:t>
            </a:r>
            <a:r>
              <a:rPr lang="en-US" dirty="0" smtClean="0">
                <a:solidFill>
                  <a:prstClr val="black"/>
                </a:solidFill>
              </a:rPr>
              <a:t>11M </a:t>
            </a:r>
            <a:r>
              <a:rPr lang="en-US" dirty="0">
                <a:solidFill>
                  <a:prstClr val="black"/>
                </a:solidFill>
              </a:rPr>
              <a:t>residents within a </a:t>
            </a:r>
            <a:r>
              <a:rPr lang="en-US" dirty="0" smtClean="0">
                <a:solidFill>
                  <a:prstClr val="black"/>
                </a:solidFill>
              </a:rPr>
              <a:t>90-minute drive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500+ daily departures to 130+ non-stop destinations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Average 55-60% origin and destination traffic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Travelers: 50% business / 50% leisure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Approximately 20,000 airport employees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Regionally supports 141,000 jobs / 200 employers</a:t>
            </a:r>
          </a:p>
          <a:p>
            <a:pPr marL="285750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$14 billion (USD) in annual regional economic impact</a:t>
            </a:r>
          </a:p>
          <a:p>
            <a:pPr marL="742950" lvl="1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2015 total passengers:	31.4 million</a:t>
            </a:r>
          </a:p>
          <a:p>
            <a:pPr marL="742950" lvl="1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2015 total operations:	411,368</a:t>
            </a:r>
          </a:p>
          <a:p>
            <a:pPr marL="742950" lvl="1" indent="-285750" defTabSz="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sym typeface="Gill Sans"/>
              </a:rPr>
              <a:t>2015 total air cargo*:		427,643 tons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3535" y="293777"/>
            <a:ext cx="8918815" cy="55928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PHL Airport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serves as a key economic engine for the sixth largest metro region in the United States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13535" y="6349693"/>
            <a:ext cx="84601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" hangingPunct="1"/>
            <a:r>
              <a:rPr lang="en-US" sz="1000" i="1" dirty="0" smtClean="0">
                <a:solidFill>
                  <a:prstClr val="black"/>
                </a:solidFill>
                <a:latin typeface="Calibri"/>
              </a:rPr>
              <a:t>2015 figures are preliminary											* includes mail and freight</a:t>
            </a:r>
            <a:endParaRPr lang="en-US" sz="1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39"/>
          <a:stretch/>
        </p:blipFill>
        <p:spPr bwMode="auto">
          <a:xfrm>
            <a:off x="6351" y="4763"/>
            <a:ext cx="9137649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2515"/>
          <a:stretch/>
        </p:blipFill>
        <p:spPr>
          <a:xfrm>
            <a:off x="152400" y="4419599"/>
            <a:ext cx="4648200" cy="2599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38200"/>
            <a:ext cx="4495800" cy="353758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953000" y="1600200"/>
          <a:ext cx="4038600" cy="5203260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799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AREA</a:t>
                      </a:r>
                      <a:endParaRPr lang="pt-BR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pt-BR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106 Acres (42.9 ha)</a:t>
                      </a:r>
                    </a:p>
                  </a:txBody>
                  <a:tcPr marL="30992" marR="30992" marT="30992" marB="30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728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BERTHS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 berths with 3,900 linear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ft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0992" marR="30992" marT="30992" marB="30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654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PLUGS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2,000 reefer plugs </a:t>
                      </a:r>
                    </a:p>
                  </a:txBody>
                  <a:tcPr marL="30992" marR="30992" marT="30992" marB="30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53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CRANES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 Container Cranes 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(2 post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panamax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30992" marR="30992" marT="30992" marB="30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58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SPACE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 million cubic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ft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Refrigerated 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300,000 </a:t>
                      </a:r>
                      <a:r>
                        <a:rPr lang="en-US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sqft</a:t>
                      </a:r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food grade dry</a:t>
                      </a:r>
                    </a:p>
                  </a:txBody>
                  <a:tcPr marL="30992" marR="30992" marT="30992" marB="30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539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RAIL</a:t>
                      </a:r>
                      <a:endParaRPr lang="en-US" sz="14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 Class One Rail Roads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NS &amp; CSX</a:t>
                      </a:r>
                    </a:p>
                  </a:txBody>
                  <a:tcPr marL="30992" marR="30992" marT="30992" marB="30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539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INSPECTIONS</a:t>
                      </a:r>
                      <a:endParaRPr lang="en-US" sz="14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Onsite USDA, APHIS, Customs</a:t>
                      </a:r>
                    </a:p>
                  </a:txBody>
                  <a:tcPr marL="30992" marR="30992" marT="30992" marB="30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753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M&amp;R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On-Site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0992" marR="30992" marT="30992" marB="30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029200" y="838200"/>
            <a:ext cx="3886200" cy="889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</a:rPr>
              <a:t>Packer Avenue Marine Terminal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+mj-lt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+mj-lt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Helvetica Light" charset="0"/>
                <a:cs typeface="Helvetica Light" charset="0"/>
              </a:rPr>
              <a:t>Overview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Helvetica Light" charset="0"/>
              <a:cs typeface="Helvetica Light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8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471510"/>
            <a:ext cx="5435713" cy="441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24200" y="6553200"/>
            <a:ext cx="528438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 eaLnBrk="1" hangingPunct="1"/>
            <a:r>
              <a:rPr lang="en-US" sz="800" dirty="0" smtClean="0">
                <a:ea typeface="ＭＳ Ｐゴシック" pitchFamily="34" charset="-128"/>
              </a:rPr>
              <a:t>Sources: IHS Global Insight, 2013, U.S. Bureau of Labor Statistics, 2013, U.S. Census Bureau, 2012 Census</a:t>
            </a:r>
            <a:endParaRPr lang="en-US" sz="800" dirty="0">
              <a:ea typeface="ＭＳ Ｐゴシック" pitchFamily="34" charset="-128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334000" y="1326038"/>
            <a:ext cx="4038600" cy="4525963"/>
          </a:xfrm>
          <a:prstGeom prst="rect">
            <a:avLst/>
          </a:prstGeom>
        </p:spPr>
        <p:txBody>
          <a:bodyPr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CB511E"/>
              </a:buClr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Population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CB511E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6.4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million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(7</a:t>
            </a:r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CB511E"/>
              </a:buClr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Employment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CB511E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3.0 million (6</a:t>
            </a:r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CB511E"/>
              </a:buClr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Personal Income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CB511E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$328 billion (6</a:t>
            </a:r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CB511E"/>
              </a:buClr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Gross Regional Product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CB511E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$405 billion (7</a:t>
            </a:r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6200" y="228600"/>
            <a:ext cx="8686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Greater Philadelphia: Quick Facts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075" y="944880"/>
            <a:ext cx="4766525" cy="560832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Access to the US and the World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Prime location and Robust Transportation Infrastructure 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Top Talent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103 Universities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35% of residents = higher education degree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Leading Industries – a spirit of innovation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Life sciences / Energy / Advanced Manufacturing / Education / Financial Services 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Favorable Cost of Doing Business &amp; Cost of Living 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Exceptional Quality of Life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1303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Renaissance and Growth – Millennials see the value and opportunities  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0" y="6553200"/>
            <a:ext cx="612258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 eaLnBrk="1" hangingPunct="1"/>
            <a:r>
              <a:rPr lang="en-US" sz="800" dirty="0" smtClean="0">
                <a:solidFill>
                  <a:prstClr val="black"/>
                </a:solidFill>
                <a:ea typeface="ＭＳ Ｐゴシック" pitchFamily="34" charset="-128"/>
              </a:rPr>
              <a:t>Sources: U.S. Patent &amp; Trademark Office, Deloitte,  City of Philadelphia, Select Greater Philadelphia</a:t>
            </a:r>
            <a:endParaRPr lang="en-US" sz="8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76200" y="228600"/>
            <a:ext cx="8686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Greater Philadelphia: Key Takeaways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4" descr="Schuylkill Banks"/>
          <p:cNvPicPr>
            <a:picLocks noChangeAspect="1" noChangeArrowheads="1"/>
          </p:cNvPicPr>
          <p:nvPr/>
        </p:nvPicPr>
        <p:blipFill>
          <a:blip r:embed="rId2" cstate="print"/>
          <a:srcRect t="14316" b="3362"/>
          <a:stretch>
            <a:fillRect/>
          </a:stretch>
        </p:blipFill>
        <p:spPr bwMode="auto">
          <a:xfrm>
            <a:off x="5448993" y="2697480"/>
            <a:ext cx="3200400" cy="1752600"/>
          </a:xfrm>
          <a:prstGeom prst="rect">
            <a:avLst/>
          </a:prstGeom>
          <a:noFill/>
        </p:spPr>
      </p:pic>
      <p:pic>
        <p:nvPicPr>
          <p:cNvPr id="9" name="Picture 2" descr="Winterfest"/>
          <p:cNvPicPr>
            <a:picLocks noChangeAspect="1" noChangeArrowheads="1"/>
          </p:cNvPicPr>
          <p:nvPr/>
        </p:nvPicPr>
        <p:blipFill>
          <a:blip r:embed="rId3" cstate="print"/>
          <a:srcRect b="17857"/>
          <a:stretch>
            <a:fillRect/>
          </a:stretch>
        </p:blipFill>
        <p:spPr bwMode="auto">
          <a:xfrm>
            <a:off x="5448993" y="868680"/>
            <a:ext cx="3200400" cy="1752600"/>
          </a:xfrm>
          <a:prstGeom prst="rect">
            <a:avLst/>
          </a:prstGeom>
          <a:noFill/>
        </p:spPr>
      </p:pic>
      <p:pic>
        <p:nvPicPr>
          <p:cNvPr id="10" name="Picture 6" descr="Independence Beer Garden"/>
          <p:cNvPicPr>
            <a:picLocks noChangeAspect="1" noChangeArrowheads="1"/>
          </p:cNvPicPr>
          <p:nvPr/>
        </p:nvPicPr>
        <p:blipFill>
          <a:blip r:embed="rId4" cstate="print"/>
          <a:srcRect t="3571" b="7143"/>
          <a:stretch>
            <a:fillRect/>
          </a:stretch>
        </p:blipFill>
        <p:spPr bwMode="auto">
          <a:xfrm>
            <a:off x="5448993" y="4526280"/>
            <a:ext cx="3200400" cy="1905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3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3"/>
            <a:ext cx="9144000" cy="6857999"/>
          </a:xfrm>
          <a:prstGeom prst="rect">
            <a:avLst/>
          </a:prstGeom>
        </p:spPr>
      </p:pic>
      <p:pic>
        <p:nvPicPr>
          <p:cNvPr id="5" name="Picture 4" descr="cityhall scape.jpg"/>
          <p:cNvPicPr>
            <a:picLocks noChangeAspect="1"/>
          </p:cNvPicPr>
          <p:nvPr/>
        </p:nvPicPr>
        <p:blipFill>
          <a:blip r:embed="rId4" cstate="print"/>
          <a:srcRect r="11198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"/>
            <a:ext cx="4572000" cy="4239622"/>
          </a:xfrm>
          <a:prstGeom prst="rect">
            <a:avLst/>
          </a:prstGeom>
          <a:solidFill>
            <a:srgbClr val="474747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Thank you!</a:t>
            </a:r>
            <a:endParaRPr lang="en-US" sz="1200" b="1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900" b="1" dirty="0" smtClean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900" b="1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900" b="1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City of Philadelphia Department of </a:t>
            </a:r>
            <a:r>
              <a:rPr lang="en-US" sz="1400" b="1" dirty="0" smtClean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Commerce</a:t>
            </a:r>
          </a:p>
          <a:p>
            <a:endParaRPr lang="en-US" sz="800" b="1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b="1" dirty="0" smtClean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Harold T. Epps</a:t>
            </a:r>
            <a:r>
              <a:rPr lang="en-US" sz="1200" dirty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, Director of Commerce</a:t>
            </a:r>
          </a:p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harold.epps@phila.gov</a:t>
            </a:r>
          </a:p>
          <a:p>
            <a:r>
              <a:rPr lang="en-US" sz="1200" dirty="0">
                <a:solidFill>
                  <a:schemeClr val="bg1"/>
                </a:solidFill>
                <a:latin typeface="Tahoma" pitchFamily="34" charset="0"/>
                <a:ea typeface="Muncie" pitchFamily="2" charset="0"/>
                <a:cs typeface="Tahoma" pitchFamily="34" charset="0"/>
              </a:rPr>
              <a:t>215-683-2001</a:t>
            </a:r>
          </a:p>
          <a:p>
            <a:endParaRPr lang="en-US" sz="12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/>
              </a:solidFill>
              <a:latin typeface="Tahoma" pitchFamily="34" charset="0"/>
              <a:ea typeface="Muncie" pitchFamily="2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040807" y="1219201"/>
          <a:ext cx="3810000" cy="48059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85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72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9893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RANK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COUNTRY</a:t>
                      </a:r>
                      <a:endParaRPr lang="en-US" sz="1400" b="1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 smtClean="0"/>
                    </a:p>
                    <a:p>
                      <a:pPr algn="l"/>
                      <a:r>
                        <a:rPr lang="en-US" sz="1400" b="1" dirty="0" smtClean="0"/>
                        <a:t>GDP ($ trillion)</a:t>
                      </a:r>
                      <a:endParaRPr lang="en-US" sz="1400" b="1" dirty="0"/>
                    </a:p>
                  </a:txBody>
                  <a:tcPr marL="88867" marR="88867" marT="44432" marB="4443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United States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14.6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989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Peoples</a:t>
                      </a:r>
                      <a:r>
                        <a:rPr lang="en-US" sz="1600" baseline="0" dirty="0" smtClean="0"/>
                        <a:t> Republic of China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5.7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Japan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5.4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Germany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3.3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47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B511E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5</a:t>
                      </a:r>
                      <a:endParaRPr lang="en-US" sz="2800" b="1" dirty="0">
                        <a:solidFill>
                          <a:srgbClr val="CB511E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B511E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GREATER PHILADELPHIA</a:t>
                      </a:r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CB511E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2.8</a:t>
                      </a:r>
                      <a:endParaRPr lang="en-US" sz="2400" b="1" dirty="0">
                        <a:solidFill>
                          <a:srgbClr val="CB511E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8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France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24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United Kingdom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2.3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8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Italy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8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Brazil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8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8867" marR="88867" marT="44432" marB="44432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Canada</a:t>
                      </a:r>
                      <a:endParaRPr lang="en-US" sz="1600" dirty="0"/>
                    </a:p>
                  </a:txBody>
                  <a:tcPr marL="88867" marR="88867" marT="44432" marB="44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</a:t>
                      </a:r>
                      <a:endParaRPr lang="en-US" sz="1600" dirty="0"/>
                    </a:p>
                  </a:txBody>
                  <a:tcPr marL="88867" marR="88867" marT="44432" marB="44432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3"/>
          <a:stretch/>
        </p:blipFill>
        <p:spPr bwMode="auto">
          <a:xfrm>
            <a:off x="304800" y="1371600"/>
            <a:ext cx="213550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58477" y="2246411"/>
            <a:ext cx="3411148" cy="3352800"/>
            <a:chOff x="1127" y="780"/>
            <a:chExt cx="3498" cy="3479"/>
          </a:xfrm>
        </p:grpSpPr>
        <p:pic>
          <p:nvPicPr>
            <p:cNvPr id="5" name="Picture 3" descr="PhilaReg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" y="780"/>
              <a:ext cx="3498" cy="34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32" y="2496"/>
              <a:ext cx="96" cy="9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76698" y="5541317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86AAC8"/>
                </a:solidFill>
              </a:rPr>
              <a:t>200 Mile Radius </a:t>
            </a:r>
            <a:endParaRPr lang="en-US" sz="1400" b="1" i="1" dirty="0">
              <a:solidFill>
                <a:srgbClr val="86AAC8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76200" y="228600"/>
            <a:ext cx="8686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Location: Heart of the World’s 5</a:t>
            </a:r>
            <a:r>
              <a:rPr lang="en-US" sz="2800" baseline="300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Largest Economy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7" t="49" r="30281" b="-49"/>
          <a:stretch/>
        </p:blipFill>
        <p:spPr>
          <a:xfrm>
            <a:off x="11295772" y="2166032"/>
            <a:ext cx="2133600" cy="4415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37188"/>
            <a:ext cx="7886700" cy="893973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PHILADELPHIA: Value Proposition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cation graphic.jpg"/>
          <p:cNvPicPr>
            <a:picLocks noChangeAspect="1"/>
          </p:cNvPicPr>
          <p:nvPr/>
        </p:nvPicPr>
        <p:blipFill rotWithShape="1">
          <a:blip r:embed="rId4" cstate="print"/>
          <a:srcRect l="10077" t="376" r="10844"/>
          <a:stretch/>
        </p:blipFill>
        <p:spPr>
          <a:xfrm>
            <a:off x="4563459" y="2488019"/>
            <a:ext cx="2294543" cy="4216057"/>
          </a:xfrm>
          <a:prstGeom prst="rect">
            <a:avLst/>
          </a:prstGeom>
        </p:spPr>
      </p:pic>
      <p:pic>
        <p:nvPicPr>
          <p:cNvPr id="12" name="Picture 11" descr="ISite Developer 3.jpg"/>
          <p:cNvPicPr>
            <a:picLocks noChangeAspect="1"/>
          </p:cNvPicPr>
          <p:nvPr/>
        </p:nvPicPr>
        <p:blipFill rotWithShape="1">
          <a:blip r:embed="rId5" cstate="print"/>
          <a:srcRect l="36182" t="12525" r="39651" b="14985"/>
          <a:stretch/>
        </p:blipFill>
        <p:spPr>
          <a:xfrm>
            <a:off x="-76200" y="2286002"/>
            <a:ext cx="2209800" cy="4410739"/>
          </a:xfrm>
          <a:prstGeom prst="rect">
            <a:avLst/>
          </a:prstGeom>
        </p:spPr>
      </p:pic>
      <p:pic>
        <p:nvPicPr>
          <p:cNvPr id="13" name="Picture 12" descr="GPTMC_RaceStPier.jpg"/>
          <p:cNvPicPr>
            <a:picLocks noChangeAspect="1"/>
          </p:cNvPicPr>
          <p:nvPr/>
        </p:nvPicPr>
        <p:blipFill rotWithShape="1">
          <a:blip r:embed="rId6" cstate="print"/>
          <a:srcRect l="29851" t="1437" r="38905" b="2882"/>
          <a:stretch/>
        </p:blipFill>
        <p:spPr>
          <a:xfrm>
            <a:off x="2286000" y="2286000"/>
            <a:ext cx="2133600" cy="441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" y="1325964"/>
            <a:ext cx="205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Incredible talent pipeline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9544" y="1302488"/>
            <a:ext cx="205385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High quality of life &amp; affordable cost of living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1" y="1317104"/>
            <a:ext cx="24295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Access to regional and global markets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0402" y="1314091"/>
            <a:ext cx="182879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474747"/>
                </a:solidFill>
                <a:latin typeface="Tahoma" pitchFamily="34" charset="0"/>
                <a:cs typeface="Tahoma" pitchFamily="34" charset="0"/>
              </a:rPr>
              <a:t>Competitive business climate</a:t>
            </a:r>
          </a:p>
        </p:txBody>
      </p:sp>
      <p:pic>
        <p:nvPicPr>
          <p:cNvPr id="18" name="Picture 2" descr="http://www.designboom.com/wp-content/uploads/2014/01/foster-+-partners-comcast-innovation-and-technology-center-designboom-03.jpg"/>
          <p:cNvPicPr>
            <a:picLocks noChangeAspect="1" noChangeArrowheads="1"/>
          </p:cNvPicPr>
          <p:nvPr/>
        </p:nvPicPr>
        <p:blipFill rotWithShape="1">
          <a:blip r:embed="rId7" cstate="print"/>
          <a:srcRect l="4008" r="59940" b="3882"/>
          <a:stretch/>
        </p:blipFill>
        <p:spPr bwMode="auto">
          <a:xfrm>
            <a:off x="11412416" y="942825"/>
            <a:ext cx="2133600" cy="4401878"/>
          </a:xfrm>
          <a:prstGeom prst="rect">
            <a:avLst/>
          </a:prstGeom>
          <a:noFill/>
        </p:spPr>
      </p:pic>
      <p:pic>
        <p:nvPicPr>
          <p:cNvPr id="17" name="Picture 2" descr="http://buildingphilly.com/wp-content/uploads/2014/01/20140127-104942.jpg"/>
          <p:cNvPicPr>
            <a:picLocks noChangeAspect="1" noChangeArrowheads="1"/>
          </p:cNvPicPr>
          <p:nvPr/>
        </p:nvPicPr>
        <p:blipFill>
          <a:blip r:embed="rId8" cstate="print"/>
          <a:srcRect l="18965" t="5682" r="55748" b="18182"/>
          <a:stretch>
            <a:fillRect/>
          </a:stretch>
        </p:blipFill>
        <p:spPr bwMode="auto">
          <a:xfrm>
            <a:off x="10117016" y="1444710"/>
            <a:ext cx="2133600" cy="4416552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r="14701"/>
          <a:stretch/>
        </p:blipFill>
        <p:spPr>
          <a:xfrm>
            <a:off x="10632830" y="2180048"/>
            <a:ext cx="3200400" cy="44204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3459" y="2286002"/>
            <a:ext cx="2294543" cy="287077"/>
          </a:xfrm>
          <a:prstGeom prst="rect">
            <a:avLst/>
          </a:prstGeom>
          <a:solidFill>
            <a:srgbClr val="AEC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photos.uwishunu.com/wp-content/uploads/2013/06/navy-yard-philadelphia-gateway-rendering-2013-680uw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0" t="-398" r="46333" b="523"/>
          <a:stretch/>
        </p:blipFill>
        <p:spPr bwMode="auto">
          <a:xfrm>
            <a:off x="7001543" y="2276175"/>
            <a:ext cx="2348645" cy="44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People: Philadelphia’s population has grown by over 70,000 since </a:t>
            </a: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2006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/>
          <p:nvPr>
            <p:extLst/>
          </p:nvPr>
        </p:nvGraphicFramePr>
        <p:xfrm>
          <a:off x="266700" y="1295400"/>
          <a:ext cx="8610600" cy="5035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838200" y="6550968"/>
            <a:ext cx="762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Source: US Census Bureau Population Division, </a:t>
            </a:r>
            <a:r>
              <a:rPr lang="en-US" sz="900" i="1" dirty="0" err="1"/>
              <a:t>Intercensal</a:t>
            </a:r>
            <a:r>
              <a:rPr lang="en-US" sz="900" i="1" dirty="0"/>
              <a:t> Estimates of the Resident Population, 2000-2010 and 2010-2014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idtown Village Fall Festival credit J Fusco Visit Philadelphia.jpg"/>
          <p:cNvPicPr>
            <a:picLocks noChangeAspect="1"/>
          </p:cNvPicPr>
          <p:nvPr/>
        </p:nvPicPr>
        <p:blipFill>
          <a:blip r:embed="rId3" cstate="print"/>
          <a:srcRect l="21667" t="5128" r="26688"/>
          <a:stretch>
            <a:fillRect/>
          </a:stretch>
        </p:blipFill>
        <p:spPr>
          <a:xfrm>
            <a:off x="4650081" y="1219200"/>
            <a:ext cx="4417721" cy="541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1" y="6586954"/>
            <a:ext cx="4269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Source: U.S. Census Bureau American Community Survey, CBRE “Scoring Tech Talent” Report 2015.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04799" y="1213450"/>
            <a:ext cx="4269079" cy="5263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Among the nation’s 30 largest cities, Philadelphia had the largest percent growth (6.1%) in this demographic; </a:t>
            </a:r>
            <a:r>
              <a:rPr lang="en-US" sz="16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Greater Center City boasts more than twice the national average of residents ages 25-34.</a:t>
            </a:r>
            <a:endParaRPr lang="en-US" sz="1600" b="1" dirty="0">
              <a:solidFill>
                <a:srgbClr val="47474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en-US" sz="1100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en-US" sz="1100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Philadelphia’s millennials are better educated than those in the nation as a whole.  In 2013, </a:t>
            </a:r>
            <a:r>
              <a:rPr lang="en-US" sz="1600" b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39.8% of 25 to 34-year olds in Philadelphia held a bachelor’s degree or higher</a:t>
            </a:r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while across the nation only 32.9% of the same age group were college graduates.</a:t>
            </a:r>
          </a:p>
          <a:p>
            <a:pPr marL="0" indent="0">
              <a:buNone/>
            </a:pPr>
            <a:endParaRPr lang="en-US" sz="1600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Philadelphia is home to a burgeoning tech startup scene, and is home to the </a:t>
            </a:r>
            <a:r>
              <a:rPr lang="en-US" sz="1600" b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highest percentage of women in tech talent occupations </a:t>
            </a:r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according to CBRE, 31% in Philadelphia compared to 23.8% nationally.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4581" y="704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People: Philadelphia is attracting more millennials than any other major city in the </a:t>
            </a: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4600" y="62484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Midtown Village Fall Festival</a:t>
            </a:r>
          </a:p>
          <a:p>
            <a:pPr algn="r"/>
            <a:r>
              <a:rPr lang="en-US" sz="800" b="1" i="1" dirty="0">
                <a:solidFill>
                  <a:schemeClr val="bg1"/>
                </a:solidFill>
              </a:rPr>
              <a:t>Credit: J. Fusco for Visit Philadelphia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chuylkill Banks"/>
          <p:cNvPicPr>
            <a:picLocks noChangeAspect="1" noChangeArrowheads="1"/>
          </p:cNvPicPr>
          <p:nvPr/>
        </p:nvPicPr>
        <p:blipFill>
          <a:blip r:embed="rId2" cstate="print"/>
          <a:srcRect t="14316" b="3362"/>
          <a:stretch>
            <a:fillRect/>
          </a:stretch>
        </p:blipFill>
        <p:spPr bwMode="auto">
          <a:xfrm>
            <a:off x="5943600" y="3124200"/>
            <a:ext cx="3200400" cy="17526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5570" y="78357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Living: The national and international spotlight is on Philadelphia as a top </a:t>
            </a: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destination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Winterfest"/>
          <p:cNvPicPr>
            <a:picLocks noChangeAspect="1" noChangeArrowheads="1"/>
          </p:cNvPicPr>
          <p:nvPr/>
        </p:nvPicPr>
        <p:blipFill>
          <a:blip r:embed="rId3" cstate="print"/>
          <a:srcRect b="17857"/>
          <a:stretch>
            <a:fillRect/>
          </a:stretch>
        </p:blipFill>
        <p:spPr bwMode="auto">
          <a:xfrm>
            <a:off x="5943600" y="1295400"/>
            <a:ext cx="3200400" cy="1752600"/>
          </a:xfrm>
          <a:prstGeom prst="rect">
            <a:avLst/>
          </a:prstGeom>
          <a:noFill/>
        </p:spPr>
      </p:pic>
      <p:pic>
        <p:nvPicPr>
          <p:cNvPr id="1030" name="Picture 6" descr="Independence Beer Garden"/>
          <p:cNvPicPr>
            <a:picLocks noChangeAspect="1" noChangeArrowheads="1"/>
          </p:cNvPicPr>
          <p:nvPr/>
        </p:nvPicPr>
        <p:blipFill>
          <a:blip r:embed="rId4" cstate="print"/>
          <a:srcRect t="3571" b="7143"/>
          <a:stretch>
            <a:fillRect/>
          </a:stretch>
        </p:blipFill>
        <p:spPr bwMode="auto">
          <a:xfrm>
            <a:off x="5943600" y="4953000"/>
            <a:ext cx="3200400" cy="1905000"/>
          </a:xfrm>
          <a:prstGeom prst="rect">
            <a:avLst/>
          </a:prstGeom>
          <a:noFill/>
        </p:spPr>
      </p:pic>
      <p:sp>
        <p:nvSpPr>
          <p:cNvPr id="10" name="Content Placeholder 10"/>
          <p:cNvSpPr txBox="1">
            <a:spLocks/>
          </p:cNvSpPr>
          <p:nvPr/>
        </p:nvSpPr>
        <p:spPr>
          <a:xfrm>
            <a:off x="76200" y="1295401"/>
            <a:ext cx="5867400" cy="342900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2015, Philadelphia became the first US city to earn recognition as a </a:t>
            </a:r>
            <a:r>
              <a:rPr lang="en-US" sz="1900" b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World Heritage City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by the Organization of World Heritage Cities.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endParaRPr lang="en-US" sz="1900" i="1" dirty="0">
              <a:solidFill>
                <a:srgbClr val="47474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900" i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Lonely Planet 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named Philadelphia the </a:t>
            </a:r>
            <a:r>
              <a:rPr lang="en-US" sz="1900" b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#1 Best Place to Visit in the US in 2016. </a:t>
            </a:r>
            <a:r>
              <a:rPr lang="en-US" sz="1900" i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New York Times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Named Philadelphia </a:t>
            </a:r>
            <a:r>
              <a:rPr lang="en-US" sz="1900" b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#3 of 52 Places to Visit in 2015.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endParaRPr lang="en-US" sz="1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Philadelphia Named </a:t>
            </a:r>
            <a:r>
              <a:rPr lang="en-US" sz="1900" b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#2 Best Shopping City In The World 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By </a:t>
            </a:r>
            <a:r>
              <a:rPr lang="en-US" sz="1900" i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Condé Nast Traveler.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endParaRPr lang="en-US" sz="1900" b="1" dirty="0">
              <a:solidFill>
                <a:srgbClr val="47474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900" b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Pope Francis 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recently visited Philadelphia for the World Meeting of Families and the </a:t>
            </a:r>
            <a:r>
              <a:rPr lang="en-US" sz="1900" b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Democratic National Convention 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will be held here in </a:t>
            </a:r>
            <a:r>
              <a:rPr lang="en-US" sz="1900" dirty="0" smtClean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July 2016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endParaRPr lang="en-US" sz="1900" dirty="0">
              <a:solidFill>
                <a:srgbClr val="47474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Philadelphia has hosted Jay Z’s annual </a:t>
            </a:r>
            <a:r>
              <a:rPr lang="en-US" sz="1900" b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Made in America Festival 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since 2012 and has been the home of the </a:t>
            </a:r>
            <a:r>
              <a:rPr lang="en-US" sz="1900" b="1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“Forbes 30 Under 30”</a:t>
            </a:r>
            <a:r>
              <a:rPr lang="en-US" sz="1900" dirty="0">
                <a:solidFill>
                  <a:srgbClr val="47474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Summit for its first two years.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16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4" name="Picture 10" descr="http://www.visitphilly.com/resize/images/smak-parlour-shopping-philadelphia-1-600-587x0.jpg"/>
          <p:cNvPicPr>
            <a:picLocks noChangeAspect="1" noChangeArrowheads="1"/>
          </p:cNvPicPr>
          <p:nvPr/>
        </p:nvPicPr>
        <p:blipFill>
          <a:blip r:embed="rId5" cstate="print"/>
          <a:srcRect r="16738"/>
          <a:stretch>
            <a:fillRect/>
          </a:stretch>
        </p:blipFill>
        <p:spPr bwMode="auto">
          <a:xfrm>
            <a:off x="1" y="4724401"/>
            <a:ext cx="2667001" cy="2133600"/>
          </a:xfrm>
          <a:prstGeom prst="rect">
            <a:avLst/>
          </a:prstGeom>
          <a:noFill/>
        </p:spPr>
      </p:pic>
      <p:pic>
        <p:nvPicPr>
          <p:cNvPr id="1036" name="Picture 12" descr="http://www.visitphilly.com/resize/images/izumi-east-passyunk-philadelphia-600-587x0.jpg"/>
          <p:cNvPicPr>
            <a:picLocks noChangeAspect="1" noChangeArrowheads="1"/>
          </p:cNvPicPr>
          <p:nvPr/>
        </p:nvPicPr>
        <p:blipFill>
          <a:blip r:embed="rId6" cstate="print"/>
          <a:srcRect r="2381"/>
          <a:stretch>
            <a:fillRect/>
          </a:stretch>
        </p:blipFill>
        <p:spPr bwMode="auto">
          <a:xfrm>
            <a:off x="2743200" y="4726219"/>
            <a:ext cx="3124200" cy="2131783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lworth Park Overview"/>
          <p:cNvPicPr>
            <a:picLocks noChangeAspect="1" noChangeArrowheads="1"/>
          </p:cNvPicPr>
          <p:nvPr/>
        </p:nvPicPr>
        <p:blipFill>
          <a:blip r:embed="rId3" cstate="print"/>
          <a:srcRect l="3788" r="15720"/>
          <a:stretch>
            <a:fillRect/>
          </a:stretch>
        </p:blipFill>
        <p:spPr bwMode="auto">
          <a:xfrm>
            <a:off x="0" y="1143000"/>
            <a:ext cx="6477000" cy="33528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2857" y="105508"/>
            <a:ext cx="8443823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Living: PHL is on the forefront of developing unique public spaces and waterfront </a:t>
            </a: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amenities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pruce Street Harbor Park"/>
          <p:cNvPicPr>
            <a:picLocks noChangeAspect="1" noChangeArrowheads="1"/>
          </p:cNvPicPr>
          <p:nvPr/>
        </p:nvPicPr>
        <p:blipFill>
          <a:blip r:embed="rId4" cstate="print"/>
          <a:srcRect b="4016"/>
          <a:stretch>
            <a:fillRect/>
          </a:stretch>
        </p:blipFill>
        <p:spPr bwMode="auto">
          <a:xfrm>
            <a:off x="1" y="4572002"/>
            <a:ext cx="5943600" cy="2587215"/>
          </a:xfrm>
          <a:prstGeom prst="rect">
            <a:avLst/>
          </a:prstGeom>
          <a:noFill/>
        </p:spPr>
      </p:pic>
      <p:pic>
        <p:nvPicPr>
          <p:cNvPr id="14" name="Picture 8" descr="Spruce Street Harbor Park"/>
          <p:cNvPicPr>
            <a:picLocks noChangeAspect="1" noChangeArrowheads="1"/>
          </p:cNvPicPr>
          <p:nvPr/>
        </p:nvPicPr>
        <p:blipFill rotWithShape="1">
          <a:blip r:embed="rId5" cstate="print"/>
          <a:srcRect l="13048" t="1533" r="27369" b="1"/>
          <a:stretch/>
        </p:blipFill>
        <p:spPr bwMode="auto">
          <a:xfrm>
            <a:off x="6019800" y="4572002"/>
            <a:ext cx="3292820" cy="2587215"/>
          </a:xfrm>
          <a:prstGeom prst="rect">
            <a:avLst/>
          </a:prstGeom>
          <a:noFill/>
        </p:spPr>
      </p:pic>
      <p:pic>
        <p:nvPicPr>
          <p:cNvPr id="11" name="Picture 10" descr="Schuylkill Banks Boardwalk Credit M Edlow for Visit Philly.jpg"/>
          <p:cNvPicPr>
            <a:picLocks noChangeAspect="1"/>
          </p:cNvPicPr>
          <p:nvPr/>
        </p:nvPicPr>
        <p:blipFill>
          <a:blip r:embed="rId6" cstate="print"/>
          <a:srcRect l="4545"/>
          <a:stretch>
            <a:fillRect/>
          </a:stretch>
        </p:blipFill>
        <p:spPr>
          <a:xfrm>
            <a:off x="6515099" y="1143000"/>
            <a:ext cx="4800600" cy="3352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70886" y="1229943"/>
            <a:ext cx="4101074" cy="23566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Education Pipeline:</a:t>
            </a:r>
          </a:p>
          <a:p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Over 100 Degree-Granting Institutions</a:t>
            </a:r>
          </a:p>
          <a:p>
            <a:endParaRPr lang="en-US" sz="1600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Approximately 440,000 full &amp; part-time students</a:t>
            </a:r>
          </a:p>
          <a:p>
            <a:endParaRPr lang="en-US" sz="1600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Over 90,000 Degrees &amp; Certificates Awarded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4581" y="70450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 People: 101+ higher </a:t>
            </a:r>
            <a:r>
              <a:rPr lang="en-US" sz="2800" dirty="0" err="1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</a:t>
            </a:r>
            <a:r>
              <a:rPr lang="en-US" sz="2800" dirty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institutions in greater Philadelphia feed the city’s impressive talent </a:t>
            </a:r>
            <a:r>
              <a:rPr lang="en-US" sz="2800" dirty="0" smtClean="0">
                <a:solidFill>
                  <a:srgbClr val="87AEC7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pipeline</a:t>
            </a:r>
            <a:endParaRPr lang="en-US" sz="2800" dirty="0">
              <a:solidFill>
                <a:srgbClr val="87AEC7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2225">
            <a:solidFill>
              <a:srgbClr val="87A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4600" y="62484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Midtown Village Fall Festival</a:t>
            </a:r>
          </a:p>
          <a:p>
            <a:pPr algn="r"/>
            <a:r>
              <a:rPr lang="en-US" sz="800" b="1" i="1" dirty="0">
                <a:solidFill>
                  <a:schemeClr val="bg1"/>
                </a:solidFill>
              </a:rPr>
              <a:t>Credit: J. Fusco for Visit Philadelphia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5" b="20692"/>
          <a:stretch/>
        </p:blipFill>
        <p:spPr>
          <a:xfrm>
            <a:off x="476572" y="3691939"/>
            <a:ext cx="8190781" cy="2895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2" y="1229943"/>
            <a:ext cx="33901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the 25 largest US Metros</a:t>
            </a:r>
            <a:r>
              <a:rPr lang="en-US" b="1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Highest award rate for first professional degrees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4D4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2nd highest award rate for bachelors degrees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9C2E8-588A-4D38-A743-83D98A1845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</TotalTime>
  <Words>1312</Words>
  <Application>Microsoft Office PowerPoint</Application>
  <PresentationFormat>On-screen Show (4:3)</PresentationFormat>
  <Paragraphs>244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Gill Sans</vt:lpstr>
      <vt:lpstr>Helvetica</vt:lpstr>
      <vt:lpstr>Helvetica Light</vt:lpstr>
      <vt:lpstr>Muncie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PHILADELPHIA: Value Proposition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PHL Airport serves as a key economic engine for the sixth largest metro region in the United States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Siegel</dc:creator>
  <cp:lastModifiedBy>Sylvie GallierHoward</cp:lastModifiedBy>
  <cp:revision>59</cp:revision>
  <cp:lastPrinted>2016-04-20T18:54:45Z</cp:lastPrinted>
  <dcterms:created xsi:type="dcterms:W3CDTF">2016-03-16T13:28:51Z</dcterms:created>
  <dcterms:modified xsi:type="dcterms:W3CDTF">2016-06-27T17:49:38Z</dcterms:modified>
</cp:coreProperties>
</file>